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27"/>
  </p:notesMasterIdLst>
  <p:sldIdLst>
    <p:sldId id="256" r:id="rId2"/>
    <p:sldId id="257" r:id="rId3"/>
    <p:sldId id="280" r:id="rId4"/>
    <p:sldId id="259" r:id="rId5"/>
    <p:sldId id="260" r:id="rId6"/>
    <p:sldId id="261" r:id="rId7"/>
    <p:sldId id="281" r:id="rId8"/>
    <p:sldId id="262" r:id="rId9"/>
    <p:sldId id="263" r:id="rId10"/>
    <p:sldId id="265" r:id="rId11"/>
    <p:sldId id="264" r:id="rId12"/>
    <p:sldId id="269" r:id="rId13"/>
    <p:sldId id="279" r:id="rId14"/>
    <p:sldId id="266" r:id="rId15"/>
    <p:sldId id="267" r:id="rId16"/>
    <p:sldId id="268" r:id="rId17"/>
    <p:sldId id="271" r:id="rId18"/>
    <p:sldId id="270" r:id="rId19"/>
    <p:sldId id="272" r:id="rId20"/>
    <p:sldId id="273" r:id="rId21"/>
    <p:sldId id="274" r:id="rId22"/>
    <p:sldId id="275" r:id="rId23"/>
    <p:sldId id="276" r:id="rId24"/>
    <p:sldId id="278" r:id="rId25"/>
    <p:sldId id="258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Wingdings 2" panose="05020102010507070707" pitchFamily="18" charset="2"/>
      <p:regular r:id="rId32"/>
    </p:embeddedFont>
    <p:embeddedFont>
      <p:font typeface="華康細圓體" panose="020F0309000000000000" pitchFamily="49" charset="-120"/>
      <p:regular r:id="rId33"/>
    </p:embeddedFont>
    <p:embeddedFont>
      <p:font typeface="微軟正黑體" panose="020B0604030504040204" pitchFamily="34" charset="-120"/>
      <p:regular r:id="rId34"/>
      <p:bold r:id="rId35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B1944-82D4-422B-AF3D-459DF9919AFE}" type="datetimeFigureOut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55AA8-A1F0-4CB6-B304-94E67E01FD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622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55AA8-A1F0-4CB6-B304-94E67E01FD3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455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E43EE-889A-4AE9-82CF-EBF4DAAABA77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839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1CE3A-EDBE-4923-8688-AA24349568D9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74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252B-8852-4EB7-A65C-18A5DEF56186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29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9999E-A771-4A02-9650-D096EDA3E913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10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B090-9008-4427-8433-649EB7BCCF5D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428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2271-651A-49DF-8D76-574DAF23B9B8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276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A3E56-E75C-4004-8B29-FBCC3753770A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38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77EDF-C6EB-4B69-A259-B6325BE0E459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59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6AA93-C106-4DF0-A14A-C33149B0AE85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055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4E199-FBBA-4BC4-B9E5-804432CEEC9E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09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213AB-65A6-4174-B4A0-3FBCF656DDCB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24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844EC-3924-4214-8EF4-F39A087FB7AA}" type="datetime1">
              <a:rPr lang="zh-TW" altLang="en-US" smtClean="0"/>
              <a:t>2020/4/24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D7E2B-D869-40C9-95AF-FAADA7B44A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066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-23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12" y="0"/>
            <a:ext cx="1028794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第一次校內積分審查</a:t>
            </a:r>
            <a:b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說明會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61658" y="3509963"/>
            <a:ext cx="6068683" cy="2824640"/>
          </a:xfrm>
          <a:solidFill>
            <a:srgbClr val="FF9900">
              <a:alpha val="20000"/>
            </a:srgbClr>
          </a:solidFill>
        </p:spPr>
        <p:txBody>
          <a:bodyPr>
            <a:noAutofit/>
          </a:bodyPr>
          <a:lstStyle/>
          <a:p>
            <a:pPr algn="l"/>
            <a:r>
              <a:rPr lang="zh-TW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註冊組報告內容：</a:t>
            </a:r>
            <a:endParaRPr lang="en-US" altLang="zh-TW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一、超額比序積分檢核表說明</a:t>
            </a:r>
            <a:endParaRPr lang="en-US" altLang="zh-TW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二、如何下載體適能證明</a:t>
            </a:r>
            <a:endParaRPr lang="en-US" altLang="zh-TW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三、導師檢視積分檢核表</a:t>
            </a:r>
            <a:endParaRPr lang="en-US" altLang="zh-TW" sz="32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四、個人照說明</a:t>
            </a:r>
          </a:p>
        </p:txBody>
      </p:sp>
    </p:spTree>
    <p:extLst>
      <p:ext uri="{BB962C8B-B14F-4D97-AF65-F5344CB8AC3E}">
        <p14:creationId xmlns:p14="http://schemas.microsoft.com/office/powerpoint/2010/main" val="606704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9"/>
          <a:stretch/>
        </p:blipFill>
        <p:spPr>
          <a:xfrm>
            <a:off x="0" y="0"/>
            <a:ext cx="12192000" cy="219922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2409429"/>
            <a:ext cx="11757804" cy="3622860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10648408" y="2526104"/>
            <a:ext cx="752497" cy="2870648"/>
            <a:chOff x="10648408" y="2526104"/>
            <a:chExt cx="752497" cy="2870648"/>
          </a:xfrm>
        </p:grpSpPr>
        <p:sp>
          <p:nvSpPr>
            <p:cNvPr id="6" name="文字方塊 5"/>
            <p:cNvSpPr txBox="1"/>
            <p:nvPr/>
          </p:nvSpPr>
          <p:spPr>
            <a:xfrm>
              <a:off x="10795573" y="2593403"/>
              <a:ext cx="465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980597" y="2888301"/>
              <a:ext cx="4203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 2" panose="05020102010507070707" pitchFamily="18" charset="2"/>
                </a:rPr>
                <a:t></a:t>
              </a:r>
              <a:endPara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0969139" y="3225431"/>
              <a:ext cx="4203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 2" panose="05020102010507070707" pitchFamily="18" charset="2"/>
                </a:rPr>
                <a:t></a:t>
              </a:r>
              <a:endPara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0979443" y="3575030"/>
              <a:ext cx="4203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 2" panose="05020102010507070707" pitchFamily="18" charset="2"/>
                </a:rPr>
                <a:t></a:t>
              </a:r>
              <a:endPara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69087" y="3908697"/>
              <a:ext cx="4203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 2" panose="05020102010507070707" pitchFamily="18" charset="2"/>
                </a:rPr>
                <a:t></a:t>
              </a:r>
              <a:endPara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0979443" y="4250404"/>
              <a:ext cx="4203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 2" panose="05020102010507070707" pitchFamily="18" charset="2"/>
                </a:rPr>
                <a:t></a:t>
              </a:r>
              <a:endPara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0979443" y="4584314"/>
              <a:ext cx="4203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 2" panose="05020102010507070707" pitchFamily="18" charset="2"/>
                </a:rPr>
                <a:t></a:t>
              </a:r>
              <a:endPara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0980099" y="4935087"/>
              <a:ext cx="4203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 2" panose="05020102010507070707" pitchFamily="18" charset="2"/>
                </a:rPr>
                <a:t></a:t>
              </a:r>
              <a:endPara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" name="群組 4"/>
            <p:cNvGrpSpPr/>
            <p:nvPr/>
          </p:nvGrpSpPr>
          <p:grpSpPr>
            <a:xfrm>
              <a:off x="10648408" y="2526104"/>
              <a:ext cx="725227" cy="2812221"/>
              <a:chOff x="10648408" y="2526104"/>
              <a:chExt cx="725227" cy="2812221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10953327" y="2526104"/>
                <a:ext cx="4203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 2" panose="05020102010507070707" pitchFamily="18" charset="2"/>
                  </a:rPr>
                  <a:t></a:t>
                </a:r>
                <a:endPara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10801668" y="2919777"/>
                <a:ext cx="4658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zh-TW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10685976" y="3263942"/>
                <a:ext cx="674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2.5</a:t>
                </a:r>
                <a:endParaRPr lang="zh-TW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10682915" y="3610917"/>
                <a:ext cx="6052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2.5</a:t>
                </a:r>
                <a:endParaRPr lang="zh-TW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10786739" y="3920179"/>
                <a:ext cx="4658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zh-TW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>
                <a:off x="10795573" y="4289961"/>
                <a:ext cx="4658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zh-TW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文字方塊 20"/>
              <p:cNvSpPr txBox="1"/>
              <p:nvPr/>
            </p:nvSpPr>
            <p:spPr>
              <a:xfrm>
                <a:off x="10786739" y="4636942"/>
                <a:ext cx="4658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zh-TW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文字方塊 21"/>
              <p:cNvSpPr txBox="1"/>
              <p:nvPr/>
            </p:nvSpPr>
            <p:spPr>
              <a:xfrm>
                <a:off x="10648408" y="4968993"/>
                <a:ext cx="674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2.5</a:t>
                </a:r>
                <a:endParaRPr lang="zh-TW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3" name="文字方塊 22"/>
          <p:cNvSpPr txBox="1"/>
          <p:nvPr/>
        </p:nvSpPr>
        <p:spPr>
          <a:xfrm>
            <a:off x="11163481" y="3547696"/>
            <a:ext cx="866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17.5</a:t>
            </a:r>
            <a:endParaRPr lang="zh-TW" alt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39662" y="5963281"/>
            <a:ext cx="7645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按照登錄順序排放：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獎狀影本、</a:t>
            </a:r>
            <a:r>
              <a:rPr lang="en-US" altLang="zh-TW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參賽名冊，並用螢光筆標註自己姓名</a:t>
            </a:r>
          </a:p>
        </p:txBody>
      </p:sp>
      <p:sp>
        <p:nvSpPr>
          <p:cNvPr id="24" name="矩形 23"/>
          <p:cNvSpPr/>
          <p:nvPr/>
        </p:nvSpPr>
        <p:spPr>
          <a:xfrm>
            <a:off x="8048061" y="873127"/>
            <a:ext cx="4080679" cy="455341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8048061" y="1328468"/>
            <a:ext cx="4080679" cy="63410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871268" y="526211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7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3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4445" y="365126"/>
            <a:ext cx="7883107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收齊後，以班級為單位，</a:t>
            </a:r>
            <a:r>
              <a:rPr lang="en-US" altLang="zh-TW" dirty="0"/>
              <a:t>12/11~12/13</a:t>
            </a:r>
            <a:r>
              <a:rPr lang="zh-TW" altLang="en-US" dirty="0"/>
              <a:t>到教</a:t>
            </a:r>
            <a:r>
              <a:rPr lang="en-US" altLang="zh-TW" dirty="0"/>
              <a:t>/</a:t>
            </a:r>
            <a:r>
              <a:rPr lang="zh-TW" altLang="en-US" dirty="0"/>
              <a:t>學務處蓋章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80" y="1690689"/>
            <a:ext cx="5207639" cy="4235570"/>
          </a:xfrm>
          <a:prstGeom prst="rect">
            <a:avLst/>
          </a:prstGeom>
        </p:spPr>
      </p:pic>
      <p:sp>
        <p:nvSpPr>
          <p:cNvPr id="4" name="圓角矩形圖說文字 3"/>
          <p:cNvSpPr/>
          <p:nvPr/>
        </p:nvSpPr>
        <p:spPr>
          <a:xfrm>
            <a:off x="2951310" y="6047118"/>
            <a:ext cx="6289378" cy="612476"/>
          </a:xfrm>
          <a:prstGeom prst="wedgeRoundRectCallout">
            <a:avLst>
              <a:gd name="adj1" fmla="val -18524"/>
              <a:gd name="adj2" fmla="val -34683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藍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黑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鉛筆寫上資料，代碼用代碼表查詢</a:t>
            </a:r>
          </a:p>
        </p:txBody>
      </p:sp>
    </p:spTree>
    <p:extLst>
      <p:ext uri="{BB962C8B-B14F-4D97-AF65-F5344CB8AC3E}">
        <p14:creationId xmlns:p14="http://schemas.microsoft.com/office/powerpoint/2010/main" val="2254781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302"/>
          </a:xfrm>
          <a:prstGeom prst="rect">
            <a:avLst/>
          </a:prstGeom>
        </p:spPr>
      </p:pic>
      <p:sp>
        <p:nvSpPr>
          <p:cNvPr id="7" name="內容版面配置區 6"/>
          <p:cNvSpPr txBox="1">
            <a:spLocks noGrp="1"/>
          </p:cNvSpPr>
          <p:nvPr>
            <p:ph idx="1"/>
          </p:nvPr>
        </p:nvSpPr>
        <p:spPr>
          <a:xfrm>
            <a:off x="410764" y="3200399"/>
            <a:ext cx="1134703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特教生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：明年正式積分審查前由特教組統一把證明給註冊組。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身障生、重大傷病卡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：學生交證明文件給註冊組。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體適能證明收齊後，由班長統一到學務處蓋體適能專用章，轉學生也一律蓋校內專用章。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zh-TW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8054205" y="681487"/>
            <a:ext cx="4074535" cy="158726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837771" y="825617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8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54205" y="31987"/>
            <a:ext cx="4074535" cy="6495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084283" y="82773"/>
            <a:ext cx="2044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</a:rPr>
              <a:t>只能任採三項</a:t>
            </a:r>
          </a:p>
        </p:txBody>
      </p:sp>
    </p:spTree>
    <p:extLst>
      <p:ext uri="{BB962C8B-B14F-4D97-AF65-F5344CB8AC3E}">
        <p14:creationId xmlns:p14="http://schemas.microsoft.com/office/powerpoint/2010/main" val="115980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-23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17" y="0"/>
            <a:ext cx="1028794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二、如何下載體適能證明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8457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546" y="4450512"/>
            <a:ext cx="8106119" cy="242474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47" y="909722"/>
            <a:ext cx="7875918" cy="34773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011072" y="5598544"/>
            <a:ext cx="1216318" cy="36230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140016" y="-77633"/>
            <a:ext cx="6676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1.</a:t>
            </a:r>
            <a:r>
              <a:rPr lang="zh-TW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教育部健康教育護照</a:t>
            </a:r>
            <a:r>
              <a:rPr lang="en-US" altLang="zh-TW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altLang="zh-TW" sz="32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passport.fitness.org.tw</a:t>
            </a:r>
            <a:r>
              <a:rPr lang="en-US" altLang="zh-TW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561162" y="2325253"/>
            <a:ext cx="1354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ea typeface="Adobe 繁黑體 Std B" panose="020B0700000000000000" pitchFamily="34" charset="-120"/>
              </a:rPr>
              <a:t>身分證字號學號</a:t>
            </a:r>
            <a:endParaRPr lang="en-US" altLang="zh-TW" b="1" dirty="0">
              <a:solidFill>
                <a:srgbClr val="FF0000"/>
              </a:solidFill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538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1524000" y="1455197"/>
            <a:ext cx="9144000" cy="5069039"/>
            <a:chOff x="1524000" y="1455197"/>
            <a:chExt cx="9144000" cy="5069039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455197"/>
              <a:ext cx="9144000" cy="506903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177396" y="2536167"/>
              <a:ext cx="7044906" cy="307963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C000"/>
                </a:solidFill>
              </a:rPr>
              <a:t>Step 2.</a:t>
            </a:r>
            <a:r>
              <a:rPr lang="zh-TW" altLang="en-US" dirty="0">
                <a:solidFill>
                  <a:srgbClr val="FFC000"/>
                </a:solidFill>
              </a:rPr>
              <a:t>選最佳年度</a:t>
            </a:r>
            <a:r>
              <a:rPr lang="en-US" altLang="zh-TW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FFC000"/>
                </a:solidFill>
                <a:sym typeface="Wingdings" panose="05000000000000000000" pitchFamily="2" charset="2"/>
              </a:rPr>
              <a:t>開啟列印頁</a:t>
            </a:r>
            <a:endParaRPr lang="zh-TW" altLang="en-US" dirty="0">
              <a:solidFill>
                <a:srgbClr val="FFC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87315" y="6161927"/>
            <a:ext cx="1061041" cy="36230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1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7506" y="250887"/>
            <a:ext cx="10515600" cy="1325563"/>
          </a:xfrm>
        </p:spPr>
        <p:txBody>
          <a:bodyPr/>
          <a:lstStyle/>
          <a:p>
            <a:r>
              <a:rPr lang="en-US" altLang="zh-TW" dirty="0">
                <a:solidFill>
                  <a:srgbClr val="FFC000"/>
                </a:solidFill>
              </a:rPr>
              <a:t>Step 3.</a:t>
            </a:r>
            <a:r>
              <a:rPr lang="zh-TW" altLang="en-US" dirty="0">
                <a:solidFill>
                  <a:srgbClr val="FFC000"/>
                </a:solidFill>
              </a:rPr>
              <a:t> 準備列印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FF5903E-2CE6-4941-A44C-20FBB0252F79}"/>
              </a:ext>
            </a:extLst>
          </p:cNvPr>
          <p:cNvGrpSpPr/>
          <p:nvPr/>
        </p:nvGrpSpPr>
        <p:grpSpPr>
          <a:xfrm>
            <a:off x="4565782" y="140969"/>
            <a:ext cx="4687481" cy="6576060"/>
            <a:chOff x="4565782" y="140969"/>
            <a:chExt cx="4687481" cy="657606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782" y="140969"/>
              <a:ext cx="4625340" cy="6576060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>
              <a:off x="6622206" y="1295477"/>
              <a:ext cx="2631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</a:rPr>
                <a:t>１</a:t>
              </a:r>
              <a:r>
                <a:rPr lang="en-US" altLang="zh-TW" b="1" dirty="0">
                  <a:solidFill>
                    <a:srgbClr val="FF0000"/>
                  </a:solidFill>
                </a:rPr>
                <a:t>.</a:t>
              </a:r>
              <a:r>
                <a:rPr lang="zh-TW" altLang="en-US" b="1" dirty="0">
                  <a:solidFill>
                    <a:srgbClr val="FF0000"/>
                  </a:solidFill>
                </a:rPr>
                <a:t>輸入姓名，不要手寫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6225390" y="6487063"/>
              <a:ext cx="577970" cy="22996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671347" y="6186739"/>
              <a:ext cx="172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</a:rPr>
                <a:t>２</a:t>
              </a:r>
              <a:r>
                <a:rPr lang="en-US" altLang="zh-TW" b="1" dirty="0">
                  <a:solidFill>
                    <a:srgbClr val="FF0000"/>
                  </a:solidFill>
                </a:rPr>
                <a:t>.</a:t>
              </a:r>
              <a:r>
                <a:rPr lang="zh-TW" altLang="en-US" b="1" dirty="0">
                  <a:solidFill>
                    <a:srgbClr val="FF0000"/>
                  </a:solidFill>
                </a:rPr>
                <a:t>按這裡列印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507855" y="4993334"/>
              <a:ext cx="14521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</a:rPr>
                <a:t>３</a:t>
              </a:r>
              <a:r>
                <a:rPr lang="en-US" altLang="zh-TW" b="1" dirty="0">
                  <a:solidFill>
                    <a:srgbClr val="FF0000"/>
                  </a:solidFill>
                </a:rPr>
                <a:t>.</a:t>
              </a:r>
              <a:r>
                <a:rPr lang="zh-TW" altLang="en-US" b="1" dirty="0">
                  <a:solidFill>
                    <a:srgbClr val="FF0000"/>
                  </a:solidFill>
                </a:rPr>
                <a:t>學務處蓋體適能專用章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6057178" y="3214833"/>
              <a:ext cx="776377" cy="13974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390532" y="1008359"/>
              <a:ext cx="458117" cy="36094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9970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2" y="2822657"/>
            <a:ext cx="11757804" cy="3622860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10786947" y="3006631"/>
            <a:ext cx="4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0944701" y="2939332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971971" y="3301529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960513" y="3638659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0970817" y="3988258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960461" y="4321925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0970817" y="4663632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970817" y="4997542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0971473" y="5348315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10793042" y="3333005"/>
            <a:ext cx="4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0677350" y="3677170"/>
            <a:ext cx="67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10674289" y="4024145"/>
            <a:ext cx="60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10778113" y="4333407"/>
            <a:ext cx="4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10786947" y="4703189"/>
            <a:ext cx="4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10778113" y="5050170"/>
            <a:ext cx="4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10639782" y="5382221"/>
            <a:ext cx="674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11203319" y="3968286"/>
            <a:ext cx="866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17.5</a:t>
            </a:r>
            <a:endParaRPr lang="zh-TW" alt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1245068" y="5919259"/>
            <a:ext cx="5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altLang="zh-TW" sz="2400" dirty="0"/>
              <a:t>6</a:t>
            </a:r>
            <a:endParaRPr lang="zh-TW" altLang="en-US" sz="2400" dirty="0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96928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580134" y="5920221"/>
            <a:ext cx="11314731" cy="525296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/>
          <p:cNvSpPr txBox="1"/>
          <p:nvPr/>
        </p:nvSpPr>
        <p:spPr>
          <a:xfrm>
            <a:off x="9471418" y="5988267"/>
            <a:ext cx="1731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寫上實得分數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837771" y="644462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8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83" y="1690688"/>
            <a:ext cx="10734136" cy="284887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92257" y="3930046"/>
            <a:ext cx="2019391" cy="56756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手動寫上目前得分，</a:t>
            </a:r>
            <a:b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家長藍</a:t>
            </a:r>
            <a:r>
              <a:rPr lang="en-US" altLang="zh-TW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</a:t>
            </a:r>
            <a:r>
              <a:rPr lang="zh-TW" alt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黑筆簽全名、導師簽名或蓋章</a:t>
            </a:r>
          </a:p>
        </p:txBody>
      </p:sp>
      <p:sp>
        <p:nvSpPr>
          <p:cNvPr id="14" name="矩形 13"/>
          <p:cNvSpPr/>
          <p:nvPr/>
        </p:nvSpPr>
        <p:spPr>
          <a:xfrm>
            <a:off x="1779640" y="4487023"/>
            <a:ext cx="84366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 2" panose="05020102010507070707" pitchFamily="18" charset="2"/>
              </a:rPr>
              <a:t></a:t>
            </a:r>
            <a:r>
              <a:rPr lang="zh-TW" altLang="en-US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資料依序放好，夾上迴紋針</a:t>
            </a:r>
            <a:endParaRPr lang="en-US" altLang="zh-TW" sz="2800" b="1" kern="100" dirty="0">
              <a:solidFill>
                <a:srgbClr val="FFC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marL="514350" indent="-514350">
              <a:buAutoNum type="arabicPeriod"/>
            </a:pPr>
            <a:r>
              <a:rPr lang="zh-TW" altLang="en-US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最上層：</a:t>
            </a:r>
            <a:r>
              <a:rPr lang="zh-TW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超額比序積分檢核表</a:t>
            </a:r>
            <a:r>
              <a:rPr lang="en-US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</a:p>
          <a:p>
            <a:pPr marL="514350" indent="-514350">
              <a:buAutoNum type="arabicPeriod"/>
            </a:pPr>
            <a:r>
              <a:rPr lang="zh-TW" altLang="en-US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第二層：</a:t>
            </a:r>
            <a:r>
              <a:rPr lang="zh-TW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績優表現</a:t>
            </a:r>
            <a:endParaRPr lang="en-US" altLang="zh-TW" sz="2800" b="1" kern="100" dirty="0">
              <a:solidFill>
                <a:srgbClr val="FFC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 </a:t>
            </a:r>
            <a:r>
              <a:rPr lang="en-US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(</a:t>
            </a:r>
            <a:r>
              <a:rPr lang="zh-TW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個人賽</a:t>
            </a:r>
            <a:r>
              <a:rPr lang="en-US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獎狀影本；</a:t>
            </a:r>
            <a:r>
              <a:rPr lang="zh-TW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團體賽</a:t>
            </a:r>
            <a:r>
              <a:rPr lang="en-US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</a:t>
            </a:r>
            <a:r>
              <a:rPr lang="zh-TW" altLang="en-US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獎狀影本、參賽名冊</a:t>
            </a:r>
            <a:r>
              <a:rPr lang="en-US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) 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zh-TW" altLang="en-US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最底層：</a:t>
            </a:r>
            <a:r>
              <a:rPr lang="zh-TW" altLang="zh-TW" sz="2800" b="1" kern="100" dirty="0">
                <a:solidFill>
                  <a:srgbClr val="FFC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體適能證明</a:t>
            </a:r>
            <a:endParaRPr lang="zh-TW" altLang="zh-TW" sz="2800" kern="100" dirty="0">
              <a:solidFill>
                <a:srgbClr val="FFC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22056" y="3971903"/>
            <a:ext cx="1758221" cy="48049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96883" y="2547556"/>
            <a:ext cx="10651962" cy="118768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0606177" y="3129285"/>
            <a:ext cx="176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9900"/>
                </a:solidFill>
                <a:sym typeface="Wingdings" panose="05000000000000000000" pitchFamily="2" charset="2"/>
              </a:rPr>
              <a:t></a:t>
            </a:r>
            <a:r>
              <a:rPr lang="zh-TW" altLang="en-US" sz="2400" b="1" dirty="0">
                <a:solidFill>
                  <a:srgbClr val="FF9900"/>
                </a:solidFill>
                <a:sym typeface="Wingdings" panose="05000000000000000000" pitchFamily="2" charset="2"/>
              </a:rPr>
              <a:t>最高上限</a:t>
            </a:r>
            <a:endParaRPr lang="en-US" altLang="zh-TW" sz="2400" b="1" dirty="0">
              <a:solidFill>
                <a:srgbClr val="FF9900"/>
              </a:solidFill>
              <a:sym typeface="Wingdings" panose="05000000000000000000" pitchFamily="2" charset="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40038" y="3351877"/>
            <a:ext cx="9225728" cy="176327"/>
          </a:xfrm>
          <a:prstGeom prst="rect">
            <a:avLst/>
          </a:prstGeom>
          <a:noFill/>
          <a:ln w="28575">
            <a:solidFill>
              <a:srgbClr val="FF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540037" y="3547407"/>
            <a:ext cx="9222859" cy="1878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0588933" y="3504405"/>
            <a:ext cx="172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</a:t>
            </a:r>
            <a:r>
              <a:rPr lang="zh-TW" altLang="en-US" sz="2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最高上限</a:t>
            </a:r>
            <a:endParaRPr lang="en-US" altLang="zh-TW" sz="2400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D498CF8-2C7D-448A-9596-E4DF233FA3EC}"/>
              </a:ext>
            </a:extLst>
          </p:cNvPr>
          <p:cNvSpPr txBox="1"/>
          <p:nvPr/>
        </p:nvSpPr>
        <p:spPr>
          <a:xfrm>
            <a:off x="1011531" y="3902829"/>
            <a:ext cx="1979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家長藍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黑原子筆</a:t>
            </a:r>
            <a:b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簽全名</a:t>
            </a:r>
          </a:p>
        </p:txBody>
      </p:sp>
    </p:spTree>
    <p:extLst>
      <p:ext uri="{BB962C8B-B14F-4D97-AF65-F5344CB8AC3E}">
        <p14:creationId xmlns:p14="http://schemas.microsoft.com/office/powerpoint/2010/main" val="13297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60114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煩請導師及班長在規定時間內完成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0" y="1239028"/>
            <a:ext cx="12261011" cy="540331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TW" b="1" dirty="0"/>
              <a:t>※12</a:t>
            </a:r>
            <a:r>
              <a:rPr lang="zh-TW" altLang="en-US" b="1" dirty="0"/>
              <a:t>月</a:t>
            </a:r>
            <a:r>
              <a:rPr lang="en-US" altLang="zh-TW" b="1" dirty="0"/>
              <a:t>6</a:t>
            </a:r>
            <a:r>
              <a:rPr lang="zh-TW" altLang="en-US" b="1" dirty="0"/>
              <a:t>日</a:t>
            </a:r>
            <a:r>
              <a:rPr lang="en-US" altLang="zh-TW" b="1" dirty="0"/>
              <a:t>(</a:t>
            </a:r>
            <a:r>
              <a:rPr lang="zh-TW" altLang="en-US" b="1" dirty="0"/>
              <a:t>五</a:t>
            </a:r>
            <a:r>
              <a:rPr lang="en-US" altLang="zh-TW" b="1" dirty="0"/>
              <a:t>)</a:t>
            </a:r>
            <a:r>
              <a:rPr lang="zh-TW" altLang="en-US" b="1" dirty="0"/>
              <a:t>發積分檢核表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b="1" dirty="0"/>
              <a:t>※</a:t>
            </a:r>
            <a:r>
              <a:rPr lang="zh-TW" altLang="en-US" b="1" dirty="0">
                <a:solidFill>
                  <a:srgbClr val="FFC000"/>
                </a:solidFill>
              </a:rPr>
              <a:t>即日起至</a:t>
            </a:r>
            <a:r>
              <a:rPr lang="en-US" altLang="zh-TW" b="1" dirty="0">
                <a:solidFill>
                  <a:srgbClr val="FFC000"/>
                </a:solidFill>
              </a:rPr>
              <a:t>12</a:t>
            </a:r>
            <a:r>
              <a:rPr lang="zh-TW" altLang="en-US" b="1" dirty="0">
                <a:solidFill>
                  <a:srgbClr val="FFC000"/>
                </a:solidFill>
              </a:rPr>
              <a:t>月</a:t>
            </a:r>
            <a:r>
              <a:rPr lang="en-US" altLang="zh-TW" b="1" dirty="0">
                <a:solidFill>
                  <a:srgbClr val="FFC000"/>
                </a:solidFill>
              </a:rPr>
              <a:t>20</a:t>
            </a:r>
            <a:r>
              <a:rPr lang="zh-TW" altLang="en-US" b="1" dirty="0">
                <a:solidFill>
                  <a:srgbClr val="FFC000"/>
                </a:solidFill>
              </a:rPr>
              <a:t>日</a:t>
            </a:r>
            <a:r>
              <a:rPr lang="en-US" altLang="zh-TW" b="1" dirty="0">
                <a:solidFill>
                  <a:srgbClr val="FFC000"/>
                </a:solidFill>
              </a:rPr>
              <a:t>(</a:t>
            </a:r>
            <a:r>
              <a:rPr lang="zh-TW" altLang="en-US" b="1" dirty="0">
                <a:solidFill>
                  <a:srgbClr val="FFC000"/>
                </a:solidFill>
              </a:rPr>
              <a:t>五</a:t>
            </a:r>
            <a:r>
              <a:rPr lang="en-US" altLang="zh-TW" b="1" dirty="0">
                <a:solidFill>
                  <a:srgbClr val="FFC000"/>
                </a:solidFill>
              </a:rPr>
              <a:t>)</a:t>
            </a:r>
            <a:r>
              <a:rPr lang="zh-TW" altLang="en-US" b="1" dirty="0">
                <a:solidFill>
                  <a:srgbClr val="FFC000"/>
                </a:solidFill>
              </a:rPr>
              <a:t>前交回檢核表</a:t>
            </a:r>
            <a:r>
              <a:rPr lang="zh-TW" altLang="en-US" b="1" dirty="0"/>
              <a:t>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b="1" dirty="0"/>
              <a:t>    附上競賽表現的獎狀影本</a:t>
            </a:r>
            <a:r>
              <a:rPr lang="en-US" altLang="zh-TW" b="1" dirty="0"/>
              <a:t>(</a:t>
            </a:r>
            <a:r>
              <a:rPr lang="zh-TW" altLang="en-US" b="1" dirty="0"/>
              <a:t>需請相關處室蓋上兩個章並填上資料</a:t>
            </a:r>
            <a:r>
              <a:rPr lang="en-US" altLang="zh-TW" b="1" dirty="0"/>
              <a:t>)</a:t>
            </a:r>
            <a:r>
              <a:rPr lang="zh-TW" altLang="en-US" b="1" dirty="0"/>
              <a:t>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b="1" dirty="0"/>
              <a:t>    團體賽需要參賽證明</a:t>
            </a:r>
            <a:r>
              <a:rPr lang="en-US" altLang="zh-TW" b="1" dirty="0"/>
              <a:t>(</a:t>
            </a:r>
            <a:r>
              <a:rPr lang="zh-TW" altLang="en-US" b="1" dirty="0"/>
              <a:t>報名時檢附的資料</a:t>
            </a:r>
            <a:r>
              <a:rPr lang="en-US" altLang="zh-TW" b="1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b="1" dirty="0"/>
              <a:t>    體適能成績證明</a:t>
            </a:r>
            <a:r>
              <a:rPr lang="en-US" altLang="zh-TW" b="1" dirty="0"/>
              <a:t>(</a:t>
            </a:r>
            <a:r>
              <a:rPr lang="zh-TW" altLang="en-US" b="1" dirty="0"/>
              <a:t>最佳的一次，若有變動，審核表也要改分數</a:t>
            </a:r>
            <a:r>
              <a:rPr lang="en-US" altLang="zh-TW" b="1" dirty="0"/>
              <a:t>)</a:t>
            </a:r>
            <a:r>
              <a:rPr lang="zh-TW" altLang="en-US" b="1" dirty="0"/>
              <a:t>。</a:t>
            </a:r>
            <a:endParaRPr lang="en-US" altLang="zh-TW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b="1" dirty="0"/>
              <a:t>※</a:t>
            </a:r>
            <a:r>
              <a:rPr lang="zh-TW" altLang="en-US" b="1" dirty="0"/>
              <a:t>個人表件請用迴紋針夾好，依照座號排列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b="1" dirty="0">
                <a:solidFill>
                  <a:srgbClr val="FFC000"/>
                </a:solidFill>
              </a:rPr>
              <a:t>  </a:t>
            </a:r>
            <a:r>
              <a:rPr lang="en-US" altLang="zh-TW" b="1" dirty="0">
                <a:solidFill>
                  <a:srgbClr val="FFC000"/>
                </a:solidFill>
              </a:rPr>
              <a:t>1. </a:t>
            </a:r>
            <a:r>
              <a:rPr lang="zh-TW" altLang="en-US" b="1" dirty="0">
                <a:solidFill>
                  <a:srgbClr val="FFC000"/>
                </a:solidFill>
              </a:rPr>
              <a:t>超額比序積分檢核表  </a:t>
            </a:r>
            <a:r>
              <a:rPr lang="en-US" altLang="zh-TW" b="1" dirty="0">
                <a:solidFill>
                  <a:srgbClr val="FFC000"/>
                </a:solidFill>
              </a:rPr>
              <a:t>2.</a:t>
            </a:r>
            <a:r>
              <a:rPr lang="zh-TW" altLang="en-US" b="1" dirty="0">
                <a:solidFill>
                  <a:srgbClr val="FFC000"/>
                </a:solidFill>
              </a:rPr>
              <a:t>績優表現</a:t>
            </a:r>
            <a:r>
              <a:rPr lang="en-US" altLang="zh-TW" b="1" dirty="0">
                <a:solidFill>
                  <a:srgbClr val="FFC000"/>
                </a:solidFill>
              </a:rPr>
              <a:t>(</a:t>
            </a:r>
            <a:r>
              <a:rPr lang="zh-TW" altLang="en-US" b="1" dirty="0">
                <a:solidFill>
                  <a:srgbClr val="FFC000"/>
                </a:solidFill>
              </a:rPr>
              <a:t>個人賽或團體賽</a:t>
            </a:r>
            <a:r>
              <a:rPr lang="en-US" altLang="zh-TW" b="1" dirty="0">
                <a:solidFill>
                  <a:srgbClr val="FFC000"/>
                </a:solidFill>
              </a:rPr>
              <a:t>)  3.</a:t>
            </a:r>
            <a:r>
              <a:rPr lang="zh-TW" altLang="en-US" b="1" dirty="0">
                <a:solidFill>
                  <a:srgbClr val="FFC000"/>
                </a:solidFill>
              </a:rPr>
              <a:t>體適能證明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b="1" dirty="0"/>
              <a:t>※</a:t>
            </a:r>
            <a:r>
              <a:rPr lang="zh-TW" altLang="en-US" b="1" dirty="0"/>
              <a:t>由於審查需要較長時間，全班收齊即可送件，逾期未交同學，責任自付。</a:t>
            </a:r>
          </a:p>
          <a:p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49007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註冊組發的開會資料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2813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給老師的：</a:t>
            </a:r>
            <a:endParaRPr lang="en-US" altLang="zh-TW" sz="32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第一次積分檢核注意事項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年彰化區免試入學積分對照表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競賽採計項目代碼表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迴紋針一包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給學生的：</a:t>
            </a:r>
            <a:endParaRPr lang="en-US" altLang="zh-TW" sz="32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超額比序積分審核表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第一次積分檢核注意事項 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一人一張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973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-23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17" y="0"/>
            <a:ext cx="1028794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三、導師如何在學務系統看到學生積分檢核表</a:t>
            </a:r>
          </a:p>
        </p:txBody>
      </p:sp>
    </p:spTree>
    <p:extLst>
      <p:ext uri="{BB962C8B-B14F-4D97-AF65-F5344CB8AC3E}">
        <p14:creationId xmlns:p14="http://schemas.microsoft.com/office/powerpoint/2010/main" val="2050986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0" y="1413648"/>
            <a:ext cx="11769305" cy="520398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1410" y="3642139"/>
            <a:ext cx="1771292" cy="3735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6265" y="455370"/>
            <a:ext cx="1210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C000"/>
                </a:solidFill>
              </a:rPr>
              <a:t>Step 1.</a:t>
            </a:r>
            <a:r>
              <a:rPr lang="zh-TW" altLang="en-US" sz="3200" b="1" dirty="0">
                <a:solidFill>
                  <a:srgbClr val="FFC000"/>
                </a:solidFill>
              </a:rPr>
              <a:t>建議以</a:t>
            </a:r>
            <a:r>
              <a:rPr lang="en-US" altLang="zh-TW" sz="3200" b="1" dirty="0">
                <a:solidFill>
                  <a:srgbClr val="FFC000"/>
                </a:solidFill>
              </a:rPr>
              <a:t>Chrome</a:t>
            </a:r>
            <a:r>
              <a:rPr lang="zh-TW" altLang="en-US" sz="3200" b="1" dirty="0">
                <a:solidFill>
                  <a:srgbClr val="FFC000"/>
                </a:solidFill>
              </a:rPr>
              <a:t>或</a:t>
            </a:r>
            <a:r>
              <a:rPr lang="en-US" altLang="zh-TW" sz="3200" b="1" dirty="0">
                <a:solidFill>
                  <a:srgbClr val="FFC000"/>
                </a:solidFill>
              </a:rPr>
              <a:t>Firefox</a:t>
            </a:r>
            <a:r>
              <a:rPr lang="zh-TW" altLang="en-US" sz="3200" b="1" dirty="0">
                <a:solidFill>
                  <a:srgbClr val="FFC000"/>
                </a:solidFill>
              </a:rPr>
              <a:t>開啟，避免瀏覽器支援及設定的問題</a:t>
            </a:r>
          </a:p>
        </p:txBody>
      </p:sp>
    </p:spTree>
    <p:extLst>
      <p:ext uri="{BB962C8B-B14F-4D97-AF65-F5344CB8AC3E}">
        <p14:creationId xmlns:p14="http://schemas.microsoft.com/office/powerpoint/2010/main" val="314821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609"/>
            <a:ext cx="12192000" cy="58200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24999" y="3361733"/>
            <a:ext cx="934526" cy="36487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061713" y="2294626"/>
            <a:ext cx="5538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Step 2. </a:t>
            </a:r>
            <a:r>
              <a:rPr lang="zh-TW" altLang="en-US" sz="2400" b="1" dirty="0">
                <a:solidFill>
                  <a:srgbClr val="FF0000"/>
                </a:solidFill>
              </a:rPr>
              <a:t>選按即可看到個別學生比序表</a:t>
            </a:r>
          </a:p>
        </p:txBody>
      </p:sp>
    </p:spTree>
    <p:extLst>
      <p:ext uri="{BB962C8B-B14F-4D97-AF65-F5344CB8AC3E}">
        <p14:creationId xmlns:p14="http://schemas.microsoft.com/office/powerpoint/2010/main" val="1171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6" y="835098"/>
            <a:ext cx="11662913" cy="602290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02566" y="258793"/>
            <a:ext cx="899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C000"/>
                </a:solidFill>
              </a:rPr>
              <a:t>Step 3. </a:t>
            </a:r>
            <a:r>
              <a:rPr lang="zh-TW" altLang="en-US" sz="3200" b="1" dirty="0">
                <a:solidFill>
                  <a:srgbClr val="FFC000"/>
                </a:solidFill>
              </a:rPr>
              <a:t>右上角點選、按列印</a:t>
            </a:r>
            <a:endParaRPr lang="en-US" altLang="zh-TW" sz="3200" b="1" dirty="0">
              <a:solidFill>
                <a:srgbClr val="FFC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67337" y="2490466"/>
            <a:ext cx="2219861" cy="2009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橢圓 1"/>
          <p:cNvSpPr/>
          <p:nvPr/>
        </p:nvSpPr>
        <p:spPr>
          <a:xfrm>
            <a:off x="11568023" y="817846"/>
            <a:ext cx="301923" cy="2949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96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r="18152"/>
          <a:stretch/>
        </p:blipFill>
        <p:spPr>
          <a:xfrm>
            <a:off x="1069674" y="731032"/>
            <a:ext cx="10161917" cy="612696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0" y="159678"/>
            <a:ext cx="8997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C000"/>
                </a:solidFill>
              </a:rPr>
              <a:t>Step 4. </a:t>
            </a:r>
            <a:r>
              <a:rPr lang="zh-TW" altLang="en-US" sz="3200" b="1" dirty="0">
                <a:solidFill>
                  <a:srgbClr val="FFC000"/>
                </a:solidFill>
              </a:rPr>
              <a:t>顯示更多設定</a:t>
            </a:r>
            <a:r>
              <a:rPr lang="en-US" altLang="zh-TW" sz="3200" b="1" dirty="0">
                <a:solidFill>
                  <a:srgbClr val="FFC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sz="3200" b="1" dirty="0">
                <a:solidFill>
                  <a:srgbClr val="FFC000"/>
                </a:solidFill>
              </a:rPr>
              <a:t>邊界選「無」或「窄邊界」</a:t>
            </a:r>
            <a:endParaRPr lang="en-US" altLang="zh-TW" sz="3200" b="1" dirty="0">
              <a:solidFill>
                <a:srgbClr val="FFC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35353" y="3582263"/>
            <a:ext cx="2996238" cy="36451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68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四、學生個人照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4544" y="1923690"/>
            <a:ext cx="11927456" cy="3959973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教務處需要用到的：</a:t>
            </a:r>
            <a:endParaRPr lang="en-US" altLang="zh-TW" sz="3200" b="1" dirty="0"/>
          </a:p>
          <a:p>
            <a:pPr marL="0" indent="0">
              <a:buNone/>
            </a:pPr>
            <a:r>
              <a:rPr lang="zh-TW" altLang="en-US" sz="3200" b="1" dirty="0"/>
              <a:t>   </a:t>
            </a:r>
            <a:r>
              <a:rPr lang="en-US" altLang="zh-TW" sz="3200" b="1" dirty="0"/>
              <a:t>1.</a:t>
            </a:r>
            <a:r>
              <a:rPr lang="zh-TW" altLang="en-US" sz="3200" b="1" dirty="0"/>
              <a:t> 電子檔</a:t>
            </a:r>
            <a:r>
              <a:rPr lang="en-US" altLang="zh-TW" sz="3200" b="1" dirty="0">
                <a:sym typeface="Wingdings" panose="05000000000000000000" pitchFamily="2" charset="2"/>
              </a:rPr>
              <a:t></a:t>
            </a:r>
            <a:r>
              <a:rPr lang="zh-TW" altLang="en-US" sz="3200" b="1" dirty="0">
                <a:sym typeface="Wingdings" panose="05000000000000000000" pitchFamily="2" charset="2"/>
              </a:rPr>
              <a:t>訓育組統一給檔案。</a:t>
            </a:r>
            <a:endParaRPr lang="en-US" altLang="zh-TW" sz="32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3200" b="1" dirty="0">
                <a:sym typeface="Wingdings" panose="05000000000000000000" pitchFamily="2" charset="2"/>
              </a:rPr>
              <a:t>   </a:t>
            </a:r>
            <a:r>
              <a:rPr lang="en-US" altLang="zh-TW" sz="3200" b="1" dirty="0">
                <a:sym typeface="Wingdings" panose="05000000000000000000" pitchFamily="2" charset="2"/>
              </a:rPr>
              <a:t>2.</a:t>
            </a:r>
            <a:r>
              <a:rPr lang="zh-TW" altLang="en-US" sz="3200" b="1" dirty="0">
                <a:sym typeface="Wingdings" panose="05000000000000000000" pitchFamily="2" charset="2"/>
              </a:rPr>
              <a:t> </a:t>
            </a:r>
            <a:r>
              <a:rPr lang="en-US" altLang="zh-TW" sz="3200" b="1" dirty="0">
                <a:sym typeface="Wingdings" panose="05000000000000000000" pitchFamily="2" charset="2"/>
              </a:rPr>
              <a:t>2</a:t>
            </a:r>
            <a:r>
              <a:rPr lang="zh-TW" altLang="en-US" sz="3200" b="1" dirty="0">
                <a:sym typeface="Wingdings" panose="05000000000000000000" pitchFamily="2" charset="2"/>
              </a:rPr>
              <a:t>吋近身大頭照，身分證辦理用</a:t>
            </a:r>
            <a:r>
              <a:rPr lang="en-US" altLang="zh-TW" sz="3200" b="1" dirty="0">
                <a:sym typeface="Wingdings" panose="05000000000000000000" pitchFamily="2" charset="2"/>
              </a:rPr>
              <a:t></a:t>
            </a:r>
            <a:r>
              <a:rPr lang="zh-TW" altLang="en-US" sz="3200" b="1" dirty="0">
                <a:solidFill>
                  <a:srgbClr val="FFC000"/>
                </a:solidFill>
                <a:sym typeface="Wingdings" panose="05000000000000000000" pitchFamily="2" charset="2"/>
              </a:rPr>
              <a:t>背面鉛筆寫上班級座號姓名，</a:t>
            </a:r>
            <a:endParaRPr lang="en-US" altLang="zh-TW" sz="32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rgbClr val="FFC000"/>
                </a:solidFill>
                <a:sym typeface="Wingdings" panose="05000000000000000000" pitchFamily="2" charset="2"/>
              </a:rPr>
              <a:t>       班長收齊，</a:t>
            </a:r>
            <a:r>
              <a:rPr lang="en-US" altLang="zh-TW" sz="3200" b="1" dirty="0">
                <a:solidFill>
                  <a:srgbClr val="FFC000"/>
                </a:solidFill>
                <a:sym typeface="Wingdings" panose="05000000000000000000" pitchFamily="2" charset="2"/>
              </a:rPr>
              <a:t>1</a:t>
            </a:r>
            <a:r>
              <a:rPr lang="zh-TW" altLang="en-US" sz="3200" b="1" dirty="0">
                <a:solidFill>
                  <a:srgbClr val="FFC000"/>
                </a:solidFill>
                <a:sym typeface="Wingdings" panose="05000000000000000000" pitchFamily="2" charset="2"/>
              </a:rPr>
              <a:t>月收件。</a:t>
            </a:r>
            <a:endParaRPr lang="en-US" altLang="zh-TW" sz="3200" b="1" dirty="0">
              <a:solidFill>
                <a:srgbClr val="FFC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3200" b="1" dirty="0">
                <a:sym typeface="Wingdings" panose="05000000000000000000" pitchFamily="2" charset="2"/>
              </a:rPr>
              <a:t>   </a:t>
            </a:r>
            <a:r>
              <a:rPr lang="en-US" altLang="zh-TW" sz="3200" b="1" dirty="0">
                <a:sym typeface="Wingdings" panose="05000000000000000000" pitchFamily="2" charset="2"/>
              </a:rPr>
              <a:t>3.</a:t>
            </a:r>
            <a:r>
              <a:rPr lang="zh-TW" altLang="en-US" sz="3200" b="1" dirty="0">
                <a:sym typeface="Wingdings" panose="05000000000000000000" pitchFamily="2" charset="2"/>
              </a:rPr>
              <a:t> 畢業證書的個人照預計用套印，不需交照片。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67255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-23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8" y="0"/>
            <a:ext cx="1028794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72882" y="1838355"/>
            <a:ext cx="9144000" cy="2387600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一、超額比序積分檢核表說明</a:t>
            </a:r>
            <a:endParaRPr lang="zh-TW" altLang="en-US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88583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399"/>
            <a:ext cx="12174972" cy="403324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370"/>
            <a:ext cx="12174973" cy="1762664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9057736" y="4308641"/>
            <a:ext cx="3260961" cy="2132906"/>
            <a:chOff x="6672728" y="3889241"/>
            <a:chExt cx="2566161" cy="1639864"/>
          </a:xfrm>
        </p:grpSpPr>
        <p:sp>
          <p:nvSpPr>
            <p:cNvPr id="5" name="文字方塊 4"/>
            <p:cNvSpPr txBox="1"/>
            <p:nvPr/>
          </p:nvSpPr>
          <p:spPr>
            <a:xfrm>
              <a:off x="8512998" y="4804267"/>
              <a:ext cx="276045" cy="35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FF0000"/>
                  </a:solidFill>
                </a:rPr>
                <a:t>0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8512997" y="5174158"/>
              <a:ext cx="276045" cy="35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FF0000"/>
                  </a:solidFill>
                </a:rPr>
                <a:t>7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672728" y="3889241"/>
              <a:ext cx="2566161" cy="354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手動寫上小計、積分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77638" y="2831256"/>
            <a:ext cx="12007970" cy="147738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81155" y="2751826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1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5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55"/>
            <a:ext cx="12192000" cy="2353880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5" y="2463417"/>
            <a:ext cx="10588330" cy="4394583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8393502" y="2633179"/>
            <a:ext cx="2152121" cy="4055058"/>
            <a:chOff x="6273012" y="2648310"/>
            <a:chExt cx="2152121" cy="4055058"/>
          </a:xfrm>
        </p:grpSpPr>
        <p:sp>
          <p:nvSpPr>
            <p:cNvPr id="10" name="文字方塊 9"/>
            <p:cNvSpPr txBox="1"/>
            <p:nvPr/>
          </p:nvSpPr>
          <p:spPr>
            <a:xfrm>
              <a:off x="8203723" y="6241703"/>
              <a:ext cx="215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solidFill>
                    <a:srgbClr val="FF0000"/>
                  </a:solidFill>
                  <a:sym typeface="Wingdings 2" panose="05020102010507070707" pitchFamily="18" charset="2"/>
                </a:rPr>
                <a:t>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273012" y="2648310"/>
              <a:ext cx="2152121" cy="3763045"/>
              <a:chOff x="6273012" y="2648310"/>
              <a:chExt cx="2152121" cy="3763045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8198395" y="3479276"/>
                <a:ext cx="226738" cy="2932079"/>
                <a:chOff x="8198395" y="3479276"/>
                <a:chExt cx="226738" cy="2932079"/>
              </a:xfrm>
            </p:grpSpPr>
            <p:sp>
              <p:nvSpPr>
                <p:cNvPr id="6" name="文字方塊 5"/>
                <p:cNvSpPr txBox="1"/>
                <p:nvPr/>
              </p:nvSpPr>
              <p:spPr>
                <a:xfrm>
                  <a:off x="8203723" y="5114142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7" name="文字方塊 6"/>
                <p:cNvSpPr txBox="1"/>
                <p:nvPr/>
              </p:nvSpPr>
              <p:spPr>
                <a:xfrm>
                  <a:off x="8208459" y="5385527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8" name="文字方塊 7"/>
                <p:cNvSpPr txBox="1"/>
                <p:nvPr/>
              </p:nvSpPr>
              <p:spPr>
                <a:xfrm>
                  <a:off x="8203723" y="5678305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" name="文字方塊 8"/>
                <p:cNvSpPr txBox="1"/>
                <p:nvPr/>
              </p:nvSpPr>
              <p:spPr>
                <a:xfrm>
                  <a:off x="8209473" y="5949690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文字方塊 10"/>
                <p:cNvSpPr txBox="1"/>
                <p:nvPr/>
              </p:nvSpPr>
              <p:spPr>
                <a:xfrm>
                  <a:off x="8198395" y="3749478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" name="文字方塊 11"/>
                <p:cNvSpPr txBox="1"/>
                <p:nvPr/>
              </p:nvSpPr>
              <p:spPr>
                <a:xfrm>
                  <a:off x="8198395" y="4028822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3" name="文字方塊 12"/>
                <p:cNvSpPr txBox="1"/>
                <p:nvPr/>
              </p:nvSpPr>
              <p:spPr>
                <a:xfrm>
                  <a:off x="8198395" y="4310903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4" name="文字方塊 13"/>
                <p:cNvSpPr txBox="1"/>
                <p:nvPr/>
              </p:nvSpPr>
              <p:spPr>
                <a:xfrm>
                  <a:off x="8208459" y="4860449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5" name="文字方塊 14"/>
                <p:cNvSpPr txBox="1"/>
                <p:nvPr/>
              </p:nvSpPr>
              <p:spPr>
                <a:xfrm>
                  <a:off x="8203723" y="4589064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6" name="文字方塊 15"/>
                <p:cNvSpPr txBox="1"/>
                <p:nvPr/>
              </p:nvSpPr>
              <p:spPr>
                <a:xfrm>
                  <a:off x="8208459" y="3479276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2" name="群組 21"/>
              <p:cNvGrpSpPr/>
              <p:nvPr/>
            </p:nvGrpSpPr>
            <p:grpSpPr>
              <a:xfrm>
                <a:off x="6273012" y="2648310"/>
                <a:ext cx="1792687" cy="754825"/>
                <a:chOff x="6273012" y="2648310"/>
                <a:chExt cx="1792687" cy="754825"/>
              </a:xfrm>
            </p:grpSpPr>
            <p:sp>
              <p:nvSpPr>
                <p:cNvPr id="4" name="文字方塊 3"/>
                <p:cNvSpPr txBox="1"/>
                <p:nvPr/>
              </p:nvSpPr>
              <p:spPr>
                <a:xfrm>
                  <a:off x="7850039" y="2648310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" name="文字方塊 4"/>
                <p:cNvSpPr txBox="1"/>
                <p:nvPr/>
              </p:nvSpPr>
              <p:spPr>
                <a:xfrm>
                  <a:off x="6273012" y="2694476"/>
                  <a:ext cx="158565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要打勾才採計不必塗滿塗黑</a:t>
                  </a:r>
                </a:p>
              </p:txBody>
            </p:sp>
            <p:sp>
              <p:nvSpPr>
                <p:cNvPr id="17" name="文字方塊 16"/>
                <p:cNvSpPr txBox="1"/>
                <p:nvPr/>
              </p:nvSpPr>
              <p:spPr>
                <a:xfrm>
                  <a:off x="7850039" y="2941470"/>
                  <a:ext cx="2156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sz="2400" dirty="0">
                      <a:solidFill>
                        <a:srgbClr val="FF0000"/>
                      </a:solidFill>
                      <a:sym typeface="Wingdings 2" panose="05020102010507070707" pitchFamily="18" charset="2"/>
                    </a:rPr>
                    <a:t></a:t>
                  </a:r>
                  <a:endParaRPr lang="zh-TW" altLang="en-US" sz="24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grpSp>
        <p:nvGrpSpPr>
          <p:cNvPr id="26" name="群組 25"/>
          <p:cNvGrpSpPr/>
          <p:nvPr/>
        </p:nvGrpSpPr>
        <p:grpSpPr>
          <a:xfrm>
            <a:off x="10432470" y="1831567"/>
            <a:ext cx="905773" cy="3274214"/>
            <a:chOff x="8290826" y="1822681"/>
            <a:chExt cx="905773" cy="3274214"/>
          </a:xfrm>
        </p:grpSpPr>
        <p:sp>
          <p:nvSpPr>
            <p:cNvPr id="18" name="文字方塊 17"/>
            <p:cNvSpPr txBox="1"/>
            <p:nvPr/>
          </p:nvSpPr>
          <p:spPr>
            <a:xfrm>
              <a:off x="8557402" y="2694476"/>
              <a:ext cx="276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FF0000"/>
                  </a:solidFill>
                </a:rPr>
                <a:t>4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8462515" y="4635230"/>
              <a:ext cx="63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FF0000"/>
                  </a:solidFill>
                </a:rPr>
                <a:t>14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8290826" y="1822681"/>
              <a:ext cx="9057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手動寫上小計</a:t>
              </a:r>
              <a:endPara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zh-TW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　</a:t>
              </a:r>
              <a:r>
                <a:rPr lang="zh-TW" altLang="zh-TW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</a:t>
              </a:r>
              <a:endPara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862048" y="88186"/>
            <a:ext cx="11266691" cy="882389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798787" y="11697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2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77"/>
            <a:ext cx="12192000" cy="222052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81" y="2389516"/>
            <a:ext cx="7414260" cy="446848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199519" y="6573164"/>
            <a:ext cx="67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055856" y="6573164"/>
            <a:ext cx="4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157879" y="6574774"/>
            <a:ext cx="46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916939"/>
            <a:ext cx="12192000" cy="8497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10059686" y="2264857"/>
            <a:ext cx="923330" cy="4684143"/>
            <a:chOff x="10059686" y="2351117"/>
            <a:chExt cx="923330" cy="4684143"/>
          </a:xfrm>
        </p:grpSpPr>
        <p:sp>
          <p:nvSpPr>
            <p:cNvPr id="4" name="文字方塊 3"/>
            <p:cNvSpPr txBox="1"/>
            <p:nvPr/>
          </p:nvSpPr>
          <p:spPr>
            <a:xfrm>
              <a:off x="10059686" y="2351117"/>
              <a:ext cx="923330" cy="4684143"/>
            </a:xfrm>
            <a:prstGeom prst="rect">
              <a:avLst/>
            </a:prstGeom>
            <a:noFill/>
          </p:spPr>
          <p:txBody>
            <a:bodyPr vert="eaVert" wrap="square" rtlCol="0" anchor="ctr">
              <a:spAutoFit/>
            </a:bodyPr>
            <a:lstStyle/>
            <a:p>
              <a:r>
                <a:rPr lang="zh-TW" altLang="en-US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逐項採計打　、手動寫小計、積分，</a:t>
              </a:r>
              <a:endParaRPr lang="en-US" altLang="zh-TW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zh-TW" altLang="en-US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未銷過者記得要功過相抵。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10497425" y="3874817"/>
              <a:ext cx="310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 2" panose="05020102010507070707" pitchFamily="18" charset="2"/>
                </a:rPr>
                <a:t></a:t>
              </a:r>
              <a:endParaRPr lang="zh-TW" altLang="en-US" sz="2400" dirty="0">
                <a:solidFill>
                  <a:srgbClr val="FFC000"/>
                </a:solidFill>
              </a:endParaRPr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9234316" y="4266196"/>
            <a:ext cx="91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17.5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053498" y="2351117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064100" y="3241931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55406" y="3385811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060081" y="3536067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056062" y="3690806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052333" y="3825905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066231" y="4125136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056062" y="3974653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059282" y="4273461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56062" y="4874830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56062" y="4571784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053498" y="5016442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049115" y="5448074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056062" y="5147910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068222" y="5575562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061275" y="5713415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054326" y="5890891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054328" y="6048402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8975832" y="1159996"/>
            <a:ext cx="3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B050"/>
                </a:solidFill>
              </a:rPr>
              <a:t>獎勵、競賽積分二擇一</a:t>
            </a:r>
          </a:p>
        </p:txBody>
      </p:sp>
      <p:sp>
        <p:nvSpPr>
          <p:cNvPr id="31" name="矩形 30"/>
          <p:cNvSpPr/>
          <p:nvPr/>
        </p:nvSpPr>
        <p:spPr>
          <a:xfrm>
            <a:off x="9064100" y="2802024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819510" y="847923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3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65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77"/>
            <a:ext cx="12192000" cy="222052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916939"/>
            <a:ext cx="12192000" cy="84970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0497425" y="3788557"/>
            <a:ext cx="310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dirty="0">
              <a:solidFill>
                <a:srgbClr val="FFC000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8975832" y="1159996"/>
            <a:ext cx="3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B050"/>
                </a:solidFill>
              </a:rPr>
              <a:t>獎勵、競賽積分二擇一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819510" y="847923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3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57" y="2369607"/>
            <a:ext cx="10058400" cy="4473566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9579709" y="2450847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578592" y="2648756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558312" y="2846744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568452" y="3052245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578592" y="3265009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578592" y="3474928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9568452" y="3704227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834551" y="5156564"/>
            <a:ext cx="8154209" cy="8531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/>
          <p:cNvSpPr txBox="1"/>
          <p:nvPr/>
        </p:nvSpPr>
        <p:spPr>
          <a:xfrm>
            <a:off x="4866902" y="4798600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7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9988760" y="3589577"/>
            <a:ext cx="70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3.5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3766405" y="4798600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2730516" y="4807392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11171701" y="3036729"/>
            <a:ext cx="4262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未銷過者記得要功過相抵</a:t>
            </a:r>
          </a:p>
        </p:txBody>
      </p:sp>
    </p:spTree>
    <p:extLst>
      <p:ext uri="{BB962C8B-B14F-4D97-AF65-F5344CB8AC3E}">
        <p14:creationId xmlns:p14="http://schemas.microsoft.com/office/powerpoint/2010/main" val="146199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08"/>
            <a:ext cx="12192000" cy="222052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628957"/>
            <a:ext cx="9147781" cy="150725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82834" y="2628957"/>
            <a:ext cx="412303" cy="161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無紀錄：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0077093" y="2777544"/>
            <a:ext cx="46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zh-TW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077093" y="3500024"/>
            <a:ext cx="46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83380"/>
            <a:ext cx="9147781" cy="267462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982834" y="4341149"/>
            <a:ext cx="541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有紀錄</a:t>
            </a:r>
            <a:endPara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9729162" y="4459373"/>
            <a:ext cx="46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zh-TW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729162" y="5785285"/>
            <a:ext cx="46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zh-TW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81335" y="1723136"/>
            <a:ext cx="11310665" cy="58659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796218" y="1650627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4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87" y="4020806"/>
            <a:ext cx="10383226" cy="274785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385549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436528" y="4484812"/>
            <a:ext cx="46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zh-TW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456998" y="5888799"/>
            <a:ext cx="46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TW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76619" y="5553973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9681337" y="5757472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81337" y="5980475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76619" y="6203478"/>
            <a:ext cx="420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2" panose="05020102010507070707" pitchFamily="18" charset="2"/>
              </a:rPr>
              <a:t></a:t>
            </a:r>
            <a:endPara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79893" y="1"/>
            <a:ext cx="11231593" cy="16735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879893" y="0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5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99379" y="1037807"/>
            <a:ext cx="42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6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8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微軟正黑體"/>
        <a:ea typeface="微軟正黑體"/>
        <a:cs typeface=""/>
      </a:majorFont>
      <a:minorFont>
        <a:latin typeface="微軟正黑體"/>
        <a:ea typeface="微軟正黑體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2653</TotalTime>
  <Words>870</Words>
  <Application>Microsoft Office PowerPoint</Application>
  <PresentationFormat>寬螢幕</PresentationFormat>
  <Paragraphs>182</Paragraphs>
  <Slides>25</Slides>
  <Notes>1</Notes>
  <HiddenSlides>1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4" baseType="lpstr">
      <vt:lpstr>Arial</vt:lpstr>
      <vt:lpstr>Calibri</vt:lpstr>
      <vt:lpstr>Wingdings</vt:lpstr>
      <vt:lpstr>Wingdings 2</vt:lpstr>
      <vt:lpstr>新細明體</vt:lpstr>
      <vt:lpstr>微軟正黑體</vt:lpstr>
      <vt:lpstr>Adobe 繁黑體 Std B</vt:lpstr>
      <vt:lpstr>華康細圓體</vt:lpstr>
      <vt:lpstr>Office Theme</vt:lpstr>
      <vt:lpstr>第一次校內積分審查 說明會</vt:lpstr>
      <vt:lpstr>註冊組發的開會資料</vt:lpstr>
      <vt:lpstr>一、超額比序積分檢核表說明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收齊後，以班級為單位，12/11~12/13到教/學務處蓋章</vt:lpstr>
      <vt:lpstr>PowerPoint 簡報</vt:lpstr>
      <vt:lpstr>二、如何下載體適能證明?</vt:lpstr>
      <vt:lpstr>PowerPoint 簡報</vt:lpstr>
      <vt:lpstr>Step 2.選最佳年度開啟列印頁</vt:lpstr>
      <vt:lpstr>Step 3. 準備列印</vt:lpstr>
      <vt:lpstr>PowerPoint 簡報</vt:lpstr>
      <vt:lpstr>手動寫上目前得分， 家長藍/黑筆簽全名、導師簽名或蓋章</vt:lpstr>
      <vt:lpstr>煩請導師及班長在規定時間內完成</vt:lpstr>
      <vt:lpstr>三、導師如何在學務系統看到學生積分檢核表</vt:lpstr>
      <vt:lpstr>PowerPoint 簡報</vt:lpstr>
      <vt:lpstr>PowerPoint 簡報</vt:lpstr>
      <vt:lpstr>PowerPoint 簡報</vt:lpstr>
      <vt:lpstr>PowerPoint 簡報</vt:lpstr>
      <vt:lpstr>四、學生個人照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ym220</dc:creator>
  <cp:lastModifiedBy>5A88</cp:lastModifiedBy>
  <cp:revision>82</cp:revision>
  <dcterms:created xsi:type="dcterms:W3CDTF">2019-11-06T07:28:38Z</dcterms:created>
  <dcterms:modified xsi:type="dcterms:W3CDTF">2020-04-24T02:46:20Z</dcterms:modified>
</cp:coreProperties>
</file>